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93973-F455-4523-B46C-3CCFE3CBF3EE}" type="datetimeFigureOut">
              <a:rPr lang="en-US" smtClean="0"/>
              <a:pPr/>
              <a:t>2/16/2020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FA7048-E34E-4379-8302-0C121ED9B9D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93973-F455-4523-B46C-3CCFE3CBF3EE}" type="datetimeFigureOut">
              <a:rPr lang="en-US" smtClean="0"/>
              <a:pPr/>
              <a:t>2/16/2020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FA7048-E34E-4379-8302-0C121ED9B9D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30762"/>
          </a:xfrm>
        </p:spPr>
        <p:txBody>
          <a:bodyPr>
            <a:normAutofit/>
          </a:bodyPr>
          <a:lstStyle/>
          <a:p>
            <a:r>
              <a:rPr lang="en-US" dirty="0" smtClean="0"/>
              <a:t/>
            </a:r>
            <a:br>
              <a:rPr lang="en-US" dirty="0" smtClean="0"/>
            </a:br>
            <a:r>
              <a:rPr lang="en-US" sz="3600" dirty="0" smtClean="0">
                <a:solidFill>
                  <a:schemeClr val="accent6">
                    <a:lumMod val="75000"/>
                  </a:schemeClr>
                </a:solidFill>
              </a:rPr>
              <a:t>Biological Motives</a:t>
            </a:r>
            <a:br>
              <a:rPr lang="en-US" sz="3600" dirty="0" smtClean="0">
                <a:solidFill>
                  <a:schemeClr val="accent6">
                    <a:lumMod val="75000"/>
                  </a:schemeClr>
                </a:solidFill>
              </a:rPr>
            </a:br>
            <a:r>
              <a:rPr lang="en-US" sz="3600" dirty="0" smtClean="0">
                <a:solidFill>
                  <a:schemeClr val="accent6">
                    <a:lumMod val="75000"/>
                  </a:schemeClr>
                </a:solidFill>
              </a:rPr>
              <a:t/>
            </a:r>
            <a:br>
              <a:rPr lang="en-US" sz="3600" dirty="0" smtClean="0">
                <a:solidFill>
                  <a:schemeClr val="accent6">
                    <a:lumMod val="75000"/>
                  </a:schemeClr>
                </a:solidFill>
              </a:rPr>
            </a:br>
            <a:r>
              <a:rPr lang="en-US" sz="3600" dirty="0" smtClean="0">
                <a:solidFill>
                  <a:schemeClr val="accent6">
                    <a:lumMod val="75000"/>
                  </a:schemeClr>
                </a:solidFill>
              </a:rPr>
              <a:t/>
            </a:r>
            <a:br>
              <a:rPr lang="en-US" sz="3600" dirty="0" smtClean="0">
                <a:solidFill>
                  <a:schemeClr val="accent6">
                    <a:lumMod val="75000"/>
                  </a:schemeClr>
                </a:solidFill>
              </a:rPr>
            </a:br>
            <a:r>
              <a:rPr lang="en-US" sz="3600" dirty="0" err="1" smtClean="0">
                <a:solidFill>
                  <a:schemeClr val="accent6">
                    <a:lumMod val="75000"/>
                  </a:schemeClr>
                </a:solidFill>
              </a:rPr>
              <a:t>Dr.Kishore</a:t>
            </a:r>
            <a:r>
              <a:rPr lang="en-US" sz="3600" dirty="0" smtClean="0">
                <a:solidFill>
                  <a:schemeClr val="accent6">
                    <a:lumMod val="75000"/>
                  </a:schemeClr>
                </a:solidFill>
              </a:rPr>
              <a:t> Kumar Biswal</a:t>
            </a:r>
            <a:br>
              <a:rPr lang="en-US" sz="3600" dirty="0" smtClean="0">
                <a:solidFill>
                  <a:schemeClr val="accent6">
                    <a:lumMod val="75000"/>
                  </a:schemeClr>
                </a:solidFill>
              </a:rPr>
            </a:br>
            <a:r>
              <a:rPr lang="en-US" sz="3600" dirty="0" smtClean="0">
                <a:solidFill>
                  <a:schemeClr val="accent6">
                    <a:lumMod val="75000"/>
                  </a:schemeClr>
                </a:solidFill>
              </a:rPr>
              <a:t>Associate Professor</a:t>
            </a:r>
            <a:br>
              <a:rPr lang="en-US" sz="3600" dirty="0" smtClean="0">
                <a:solidFill>
                  <a:schemeClr val="accent6">
                    <a:lumMod val="75000"/>
                  </a:schemeClr>
                </a:solidFill>
              </a:rPr>
            </a:br>
            <a:r>
              <a:rPr lang="en-US" sz="3600" dirty="0" smtClean="0">
                <a:solidFill>
                  <a:schemeClr val="accent6">
                    <a:lumMod val="75000"/>
                  </a:schemeClr>
                </a:solidFill>
              </a:rPr>
              <a:t>HCE</a:t>
            </a:r>
            <a:br>
              <a:rPr lang="en-US" sz="3600" dirty="0" smtClean="0">
                <a:solidFill>
                  <a:schemeClr val="accent6">
                    <a:lumMod val="75000"/>
                  </a:schemeClr>
                </a:solidFill>
              </a:rPr>
            </a:br>
            <a:r>
              <a:rPr lang="en-US" sz="3600" dirty="0" smtClean="0">
                <a:solidFill>
                  <a:schemeClr val="accent6">
                    <a:lumMod val="75000"/>
                  </a:schemeClr>
                </a:solidFill>
              </a:rPr>
              <a:t>21/11/2019</a:t>
            </a:r>
            <a:endParaRPr lang="en-US" sz="3600" dirty="0">
              <a:solidFill>
                <a:schemeClr val="accent6">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295399"/>
          </a:xfrm>
        </p:spPr>
        <p:txBody>
          <a:bodyPr>
            <a:normAutofit/>
          </a:bodyPr>
          <a:lstStyle/>
          <a:p>
            <a:r>
              <a:rPr lang="en-US" sz="3200" dirty="0" smtClean="0"/>
              <a:t>Biological Motives</a:t>
            </a:r>
            <a:endParaRPr lang="en-US" sz="3200" dirty="0"/>
          </a:p>
        </p:txBody>
      </p:sp>
      <p:sp>
        <p:nvSpPr>
          <p:cNvPr id="3" name="Subtitle 2"/>
          <p:cNvSpPr>
            <a:spLocks noGrp="1"/>
          </p:cNvSpPr>
          <p:nvPr>
            <p:ph type="subTitle" idx="1"/>
          </p:nvPr>
        </p:nvSpPr>
        <p:spPr>
          <a:xfrm>
            <a:off x="457200" y="1905000"/>
            <a:ext cx="8305800" cy="4572000"/>
          </a:xfrm>
        </p:spPr>
        <p:txBody>
          <a:bodyPr>
            <a:normAutofit/>
          </a:bodyPr>
          <a:lstStyle/>
          <a:p>
            <a:pPr algn="just"/>
            <a:r>
              <a:rPr lang="en-US" sz="2400" dirty="0" smtClean="0">
                <a:solidFill>
                  <a:schemeClr val="tx1"/>
                </a:solidFill>
                <a:latin typeface="Times New Roman" pitchFamily="18" charset="0"/>
                <a:cs typeface="Times New Roman" pitchFamily="18" charset="0"/>
              </a:rPr>
              <a:t>          Biological motive is also named as unlearned, primary or physiological /organic motive. It is called biological because such needs are found with human beings, animals, birds, plants and also found in all generations. It is called unlearned because nobody teaches the organisms about such needs. These needs arise in him with the growth and development in the body. It is again called primary because such needs are necessary for the growth and development of the organism. Without the satisfaction of such needs the organism may die. It is called physiological because such needs satisfy the requirements of the body and its other parts.</a:t>
            </a:r>
            <a:endParaRPr lang="en-US"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buNone/>
            </a:pPr>
            <a:r>
              <a:rPr lang="en-US" sz="2400" dirty="0" smtClean="0">
                <a:solidFill>
                  <a:srgbClr val="00B050"/>
                </a:solidFill>
                <a:latin typeface="Times New Roman" pitchFamily="18" charset="0"/>
                <a:cs typeface="Times New Roman" pitchFamily="18" charset="0"/>
              </a:rPr>
              <a:t>Biological motives are mainly of three types. Such as- hunger, thirst and sex.</a:t>
            </a:r>
          </a:p>
          <a:p>
            <a:pPr algn="just">
              <a:buNone/>
            </a:pPr>
            <a:r>
              <a:rPr lang="en-US" sz="2400" b="1" dirty="0" smtClean="0">
                <a:solidFill>
                  <a:srgbClr val="00B050"/>
                </a:solidFill>
                <a:latin typeface="Times New Roman" pitchFamily="18" charset="0"/>
                <a:cs typeface="Times New Roman" pitchFamily="18" charset="0"/>
              </a:rPr>
              <a:t>Hunger</a:t>
            </a:r>
            <a:r>
              <a:rPr lang="en-US" sz="2400" dirty="0" smtClean="0">
                <a:solidFill>
                  <a:srgbClr val="00B050"/>
                </a:solidFill>
                <a:latin typeface="Times New Roman" pitchFamily="18" charset="0"/>
                <a:cs typeface="Times New Roman" pitchFamily="18" charset="0"/>
              </a:rPr>
              <a:t>-It is also called as hunger pangs. The local stimulus theory states that hunger pangs start due to stomach contractions. Many studies have shown that certain centers in the brain are also responsible for hunger drive. Two areas of hypothalamus have been distinguished  by researchers, namely,</a:t>
            </a:r>
          </a:p>
          <a:p>
            <a:pPr algn="just">
              <a:buNone/>
            </a:pPr>
            <a:r>
              <a:rPr lang="en-US" sz="2400" b="1" dirty="0">
                <a:solidFill>
                  <a:srgbClr val="00B050"/>
                </a:solidFill>
                <a:latin typeface="Times New Roman" pitchFamily="18" charset="0"/>
                <a:cs typeface="Times New Roman" pitchFamily="18" charset="0"/>
              </a:rPr>
              <a:t> </a:t>
            </a:r>
            <a:r>
              <a:rPr lang="en-US" sz="2400" b="1" dirty="0" smtClean="0">
                <a:solidFill>
                  <a:srgbClr val="00B050"/>
                </a:solidFill>
                <a:latin typeface="Times New Roman" pitchFamily="18" charset="0"/>
                <a:cs typeface="Times New Roman" pitchFamily="18" charset="0"/>
              </a:rPr>
              <a:t>   1. Lateral hypothalamus  </a:t>
            </a:r>
            <a:r>
              <a:rPr lang="en-US" sz="2400" dirty="0" smtClean="0">
                <a:solidFill>
                  <a:srgbClr val="00B050"/>
                </a:solidFill>
                <a:latin typeface="Times New Roman" pitchFamily="18" charset="0"/>
                <a:cs typeface="Times New Roman" pitchFamily="18" charset="0"/>
              </a:rPr>
              <a:t>and</a:t>
            </a:r>
          </a:p>
          <a:p>
            <a:pPr algn="just">
              <a:buNone/>
            </a:pPr>
            <a:r>
              <a:rPr lang="en-US" sz="2400" b="1" dirty="0">
                <a:solidFill>
                  <a:srgbClr val="00B050"/>
                </a:solidFill>
                <a:latin typeface="Times New Roman" pitchFamily="18" charset="0"/>
                <a:cs typeface="Times New Roman" pitchFamily="18" charset="0"/>
              </a:rPr>
              <a:t> </a:t>
            </a:r>
            <a:r>
              <a:rPr lang="en-US" sz="2400" b="1" dirty="0" smtClean="0">
                <a:solidFill>
                  <a:srgbClr val="00B050"/>
                </a:solidFill>
                <a:latin typeface="Times New Roman" pitchFamily="18" charset="0"/>
                <a:cs typeface="Times New Roman" pitchFamily="18" charset="0"/>
              </a:rPr>
              <a:t>   2. Ventromedial hypothalamus.</a:t>
            </a:r>
            <a:endParaRPr lang="en-US" sz="2400" b="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just">
              <a:buNone/>
            </a:pPr>
            <a:r>
              <a:rPr lang="en-US" dirty="0" smtClean="0"/>
              <a:t> </a:t>
            </a:r>
            <a:r>
              <a:rPr lang="en-US" sz="2400" b="1" dirty="0" smtClean="0"/>
              <a:t>1</a:t>
            </a:r>
            <a:r>
              <a:rPr lang="en-US" b="1" dirty="0" smtClean="0"/>
              <a:t>.</a:t>
            </a:r>
            <a:r>
              <a:rPr lang="en-US" sz="2400" b="1" dirty="0" smtClean="0">
                <a:latin typeface="Times New Roman" pitchFamily="18" charset="0"/>
                <a:cs typeface="Times New Roman" pitchFamily="18" charset="0"/>
              </a:rPr>
              <a:t>Lateral hypothalamus</a:t>
            </a:r>
            <a:r>
              <a:rPr lang="en-US" sz="2400" dirty="0" smtClean="0">
                <a:latin typeface="Times New Roman" pitchFamily="18" charset="0"/>
                <a:cs typeface="Times New Roman" pitchFamily="18" charset="0"/>
              </a:rPr>
              <a:t>-The feeding centre is situated in the lateral hypothalamus. When this area is electrically stimulated, the animals start taking their food. But if this area is damaged the animals stop taking food.</a:t>
            </a:r>
          </a:p>
          <a:p>
            <a:pPr algn="just">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2.Ventromedial hypothalamus- </a:t>
            </a:r>
            <a:r>
              <a:rPr lang="en-US" sz="2400" dirty="0" smtClean="0">
                <a:latin typeface="Times New Roman" pitchFamily="18" charset="0"/>
                <a:cs typeface="Times New Roman" pitchFamily="18" charset="0"/>
              </a:rPr>
              <a:t>The ventromedial area which is situated towards the front of the hypothalamus contains the inhibitory centre of food intake. When this area is electrically stimulated the animals stop eating. On the other hand when this area is destroyed the animals develop in various ways.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lgn="just">
              <a:buNone/>
            </a:pPr>
            <a:r>
              <a:rPr lang="en-US" sz="2600" b="1" dirty="0" smtClean="0">
                <a:latin typeface="Times New Roman" pitchFamily="18" charset="0"/>
                <a:cs typeface="Times New Roman" pitchFamily="18" charset="0"/>
              </a:rPr>
              <a:t>Thirst</a:t>
            </a:r>
            <a:r>
              <a:rPr lang="en-US" dirty="0" smtClean="0"/>
              <a:t>-</a:t>
            </a:r>
            <a:r>
              <a:rPr lang="en-US" sz="2400" dirty="0" smtClean="0">
                <a:latin typeface="Times New Roman" pitchFamily="18" charset="0"/>
                <a:cs typeface="Times New Roman" pitchFamily="18" charset="0"/>
              </a:rPr>
              <a:t>The organism can survive for a few days without food, but can not live without water for some days. Thirst drive starts when mouth goes dry. When there is loss of water in the body the cells present in the mouth and throat become dry. This gives rise to the sensation of thirst.</a:t>
            </a:r>
          </a:p>
          <a:p>
            <a:pPr algn="just">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One experiment (Adolph,1941) was conducted to find out the physiological mechanism of drinking. Some esophagus of the dogs were brought out through their skin. Then water was given to the dogs which was poured from the other end, so that water could not reach their stomach. The dogs were kept like this for several days. Then they were allowed to drink water. It was found that the dogs were drinking water proportional to the amount of water poured out previously. This proved that some mechanisms are responsible for drinking behavior other than a drying  mouth.</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400" dirty="0" smtClean="0">
                <a:latin typeface="Times New Roman" pitchFamily="18" charset="0"/>
                <a:cs typeface="Times New Roman" pitchFamily="18" charset="0"/>
              </a:rPr>
              <a:t>Two factors that are responsible for  thirst drive namely,</a:t>
            </a:r>
          </a:p>
          <a:p>
            <a:pPr>
              <a:buNone/>
            </a:pPr>
            <a:r>
              <a:rPr lang="en-US" sz="2400" dirty="0" smtClean="0">
                <a:latin typeface="Times New Roman" pitchFamily="18" charset="0"/>
                <a:cs typeface="Times New Roman" pitchFamily="18" charset="0"/>
              </a:rPr>
              <a:t>1.Loss of water from the cells and</a:t>
            </a:r>
          </a:p>
          <a:p>
            <a:pPr>
              <a:buNone/>
            </a:pPr>
            <a:r>
              <a:rPr lang="en-US" sz="2400" dirty="0" smtClean="0">
                <a:latin typeface="Times New Roman" pitchFamily="18" charset="0"/>
                <a:cs typeface="Times New Roman" pitchFamily="18" charset="0"/>
              </a:rPr>
              <a:t>2. Decrease of blood volume</a:t>
            </a:r>
          </a:p>
          <a:p>
            <a:pPr algn="just">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p>
          <a:p>
            <a:pPr algn="just">
              <a:buNone/>
            </a:pPr>
            <a:r>
              <a:rPr lang="en-US" sz="2400" dirty="0" smtClean="0">
                <a:latin typeface="Times New Roman" pitchFamily="18" charset="0"/>
                <a:cs typeface="Times New Roman" pitchFamily="18" charset="0"/>
              </a:rPr>
              <a:t> 1.When there is </a:t>
            </a:r>
            <a:r>
              <a:rPr lang="en-US" sz="2400" b="1" dirty="0" smtClean="0">
                <a:latin typeface="Times New Roman" pitchFamily="18" charset="0"/>
                <a:cs typeface="Times New Roman" pitchFamily="18" charset="0"/>
              </a:rPr>
              <a:t>loss of water </a:t>
            </a:r>
            <a:r>
              <a:rPr lang="en-US" sz="2400" dirty="0" smtClean="0">
                <a:latin typeface="Times New Roman" pitchFamily="18" charset="0"/>
                <a:cs typeface="Times New Roman" pitchFamily="18" charset="0"/>
              </a:rPr>
              <a:t>from</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the interior of the cells, dehydration of the cells occur. The anterior hypothalamus  contains certain receptors called osmoreceptors. When the osmoreceptors get dehydrated, the feeling of thirst is produced. This is known as cellular dehydration thirst.</a:t>
            </a:r>
          </a:p>
          <a:p>
            <a:pPr algn="just">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400" b="1" dirty="0" smtClean="0">
                <a:solidFill>
                  <a:srgbClr val="7030A0"/>
                </a:solidFill>
                <a:latin typeface="Times New Roman" pitchFamily="18" charset="0"/>
                <a:cs typeface="Times New Roman" pitchFamily="18" charset="0"/>
              </a:rPr>
              <a:t>2. Decrease in blood volume-</a:t>
            </a:r>
            <a:r>
              <a:rPr lang="en-US" sz="2400" dirty="0" smtClean="0">
                <a:solidFill>
                  <a:srgbClr val="7030A0"/>
                </a:solidFill>
                <a:latin typeface="Times New Roman" pitchFamily="18" charset="0"/>
                <a:cs typeface="Times New Roman" pitchFamily="18" charset="0"/>
              </a:rPr>
              <a:t>When there is  loss of water from  the body the volume of blood decreases. Decrease in blood volume results in decreased blood pressure. Decreased blood pressure makes the kidneys to produce an enzyme called Renin.Through several step procedure </a:t>
            </a:r>
            <a:r>
              <a:rPr lang="en-US" sz="2400" dirty="0" err="1" smtClean="0">
                <a:solidFill>
                  <a:srgbClr val="7030A0"/>
                </a:solidFill>
                <a:latin typeface="Times New Roman" pitchFamily="18" charset="0"/>
                <a:cs typeface="Times New Roman" pitchFamily="18" charset="0"/>
              </a:rPr>
              <a:t>Renin</a:t>
            </a:r>
            <a:r>
              <a:rPr lang="en-US" sz="2400" dirty="0" smtClean="0">
                <a:solidFill>
                  <a:srgbClr val="7030A0"/>
                </a:solidFill>
                <a:latin typeface="Times New Roman" pitchFamily="18" charset="0"/>
                <a:cs typeface="Times New Roman" pitchFamily="18" charset="0"/>
              </a:rPr>
              <a:t> is responsible for producing a chemical substance called </a:t>
            </a:r>
            <a:r>
              <a:rPr lang="en-US" sz="2400" dirty="0" err="1" smtClean="0">
                <a:solidFill>
                  <a:srgbClr val="7030A0"/>
                </a:solidFill>
                <a:latin typeface="Times New Roman" pitchFamily="18" charset="0"/>
                <a:cs typeface="Times New Roman" pitchFamily="18" charset="0"/>
              </a:rPr>
              <a:t>Angiotensin</a:t>
            </a:r>
            <a:r>
              <a:rPr lang="en-US" sz="2400" dirty="0" smtClean="0">
                <a:solidFill>
                  <a:srgbClr val="7030A0"/>
                </a:solidFill>
                <a:latin typeface="Times New Roman" pitchFamily="18" charset="0"/>
                <a:cs typeface="Times New Roman" pitchFamily="18" charset="0"/>
              </a:rPr>
              <a:t>. When this chemical substance circulates in blood, it produces the feeling of thirst.</a:t>
            </a:r>
            <a:endParaRPr lang="en-US" sz="24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400" b="1" dirty="0" smtClean="0">
                <a:solidFill>
                  <a:srgbClr val="FF0000"/>
                </a:solidFill>
                <a:latin typeface="Times New Roman" pitchFamily="18" charset="0"/>
                <a:cs typeface="Times New Roman" pitchFamily="18" charset="0"/>
              </a:rPr>
              <a:t>Sex</a:t>
            </a:r>
            <a:r>
              <a:rPr lang="en-US" sz="2400" dirty="0" smtClean="0">
                <a:solidFill>
                  <a:srgbClr val="FF0000"/>
                </a:solidFill>
                <a:latin typeface="Times New Roman" pitchFamily="18" charset="0"/>
                <a:cs typeface="Times New Roman" pitchFamily="18" charset="0"/>
              </a:rPr>
              <a:t>-Sexual drive is not related to the loss of any substance from the body. Also it is not essential for individual survival but it is important for the survival of the species. In case of higher animals like human beings, monkeys-sex drive is related to external stimulus factors.Visual,auditory,olfactory sensations also give rise to sexual drive.</a:t>
            </a:r>
            <a:endParaRPr lang="en-US" sz="2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buNone/>
            </a:pPr>
            <a:r>
              <a:rPr lang="en-US" sz="2400" dirty="0" smtClean="0">
                <a:latin typeface="Times New Roman" pitchFamily="18" charset="0"/>
                <a:cs typeface="Times New Roman" pitchFamily="18" charset="0"/>
              </a:rPr>
              <a:t>In case of higher animals, learning and experience play a major role for the expression of sex drive which is not required for lower animals. Experiment was conducted on some rats and monkeys by bringing them up in isolation. It has shown that after brought up in isolation, the rats could exhibit it readily while the monkeys failed. This proved the major role of learning and experience in case of sex drive for higher animals.</a:t>
            </a:r>
          </a:p>
          <a:p>
            <a:pPr algn="just">
              <a:buNone/>
            </a:pPr>
            <a:r>
              <a:rPr lang="en-US" sz="2400" dirty="0" smtClean="0">
                <a:latin typeface="Times New Roman" pitchFamily="18" charset="0"/>
                <a:cs typeface="Times New Roman" pitchFamily="18" charset="0"/>
              </a:rPr>
              <a:t>Apart from these three biological drives, need for sleep and pain avoidance are also considered as essential biological drives.</a:t>
            </a:r>
          </a:p>
          <a:p>
            <a:pPr algn="just">
              <a:buNone/>
            </a:pPr>
            <a:r>
              <a:rPr lang="en-US" sz="2400" dirty="0" smtClean="0">
                <a:latin typeface="Times New Roman" pitchFamily="18" charset="0"/>
                <a:cs typeface="Times New Roman" pitchFamily="18" charset="0"/>
              </a:rPr>
              <a:t>Thank You All….</a:t>
            </a: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Kishore</a:t>
            </a:r>
            <a:r>
              <a:rPr lang="en-US" sz="2400" dirty="0" smtClean="0">
                <a:latin typeface="Times New Roman" pitchFamily="18" charset="0"/>
                <a:cs typeface="Times New Roman" pitchFamily="18" charset="0"/>
              </a:rPr>
              <a:t> Kumar Biswal</a:t>
            </a:r>
          </a:p>
          <a:p>
            <a:pPr>
              <a:buNone/>
            </a:pPr>
            <a:r>
              <a:rPr lang="en-US" sz="2400" smtClean="0">
                <a:latin typeface="Times New Roman" pitchFamily="18" charset="0"/>
                <a:cs typeface="Times New Roman" pitchFamily="18" charset="0"/>
              </a:rPr>
              <a:t>                                       Assistant </a:t>
            </a:r>
            <a:r>
              <a:rPr lang="en-US" sz="2400" dirty="0" smtClean="0">
                <a:latin typeface="Times New Roman" pitchFamily="18" charset="0"/>
                <a:cs typeface="Times New Roman" pitchFamily="18" charset="0"/>
              </a:rPr>
              <a:t>Professor</a:t>
            </a:r>
          </a:p>
          <a:p>
            <a:pPr>
              <a:buNone/>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767</Words>
  <Application>Microsoft Office PowerPoint</Application>
  <PresentationFormat>On-screen Show (4:3)</PresentationFormat>
  <Paragraphs>25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Biological Motives   Dr.Kishore Kumar Biswal Associate Professor HCE 21/11/2019</vt:lpstr>
      <vt:lpstr>Biological Motives</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Motives</dc:title>
  <dc:creator>MAMUN</dc:creator>
  <cp:lastModifiedBy>MAMUN</cp:lastModifiedBy>
  <cp:revision>29</cp:revision>
  <dcterms:created xsi:type="dcterms:W3CDTF">2019-10-29T15:29:46Z</dcterms:created>
  <dcterms:modified xsi:type="dcterms:W3CDTF">2020-02-16T03:44:01Z</dcterms:modified>
</cp:coreProperties>
</file>